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8"/>
  </p:notesMasterIdLst>
  <p:sldIdLst>
    <p:sldId id="304" r:id="rId3"/>
    <p:sldId id="279" r:id="rId4"/>
    <p:sldId id="305" r:id="rId5"/>
    <p:sldId id="306" r:id="rId6"/>
    <p:sldId id="276" r:id="rId7"/>
    <p:sldId id="310" r:id="rId8"/>
    <p:sldId id="311" r:id="rId9"/>
    <p:sldId id="312" r:id="rId10"/>
    <p:sldId id="273" r:id="rId11"/>
    <p:sldId id="313" r:id="rId12"/>
    <p:sldId id="277" r:id="rId13"/>
    <p:sldId id="315" r:id="rId14"/>
    <p:sldId id="316" r:id="rId15"/>
    <p:sldId id="314" r:id="rId16"/>
    <p:sldId id="30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9" orient="horz" pos="640" userDrawn="1">
          <p15:clr>
            <a:srgbClr val="A4A3A4"/>
          </p15:clr>
        </p15:guide>
        <p15:guide id="10" orient="horz" pos="1026" userDrawn="1">
          <p15:clr>
            <a:srgbClr val="A4A3A4"/>
          </p15:clr>
        </p15:guide>
        <p15:guide id="12" pos="551" userDrawn="1">
          <p15:clr>
            <a:srgbClr val="A4A3A4"/>
          </p15:clr>
        </p15:guide>
        <p15:guide id="13" orient="horz" pos="3680" userDrawn="1">
          <p15:clr>
            <a:srgbClr val="A4A3A4"/>
          </p15:clr>
        </p15:guide>
        <p15:guide id="14" orient="horz" pos="1275" userDrawn="1">
          <p15:clr>
            <a:srgbClr val="A4A3A4"/>
          </p15:clr>
        </p15:guide>
        <p15:guide id="16" pos="7106" userDrawn="1">
          <p15:clr>
            <a:srgbClr val="A4A3A4"/>
          </p15:clr>
        </p15:guide>
        <p15:guide id="17" pos="1912" userDrawn="1">
          <p15:clr>
            <a:srgbClr val="A4A3A4"/>
          </p15:clr>
        </p15:guide>
        <p15:guide id="18" pos="3205" userDrawn="1">
          <p15:clr>
            <a:srgbClr val="A4A3A4"/>
          </p15:clr>
        </p15:guide>
        <p15:guide id="19" pos="4475" userDrawn="1">
          <p15:clr>
            <a:srgbClr val="A4A3A4"/>
          </p15:clr>
        </p15:guide>
        <p15:guide id="20" pos="5768" userDrawn="1">
          <p15:clr>
            <a:srgbClr val="A4A3A4"/>
          </p15:clr>
        </p15:guide>
        <p15:guide id="21" orient="horz" pos="3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2"/>
    <a:srgbClr val="F0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3" autoAdjust="0"/>
    <p:restoredTop sz="77623"/>
  </p:normalViewPr>
  <p:slideViewPr>
    <p:cSldViewPr snapToGrid="0" snapToObjects="1" showGuides="1">
      <p:cViewPr varScale="1">
        <p:scale>
          <a:sx n="85" d="100"/>
          <a:sy n="85" d="100"/>
        </p:scale>
        <p:origin x="88" y="756"/>
      </p:cViewPr>
      <p:guideLst>
        <p:guide orient="horz" pos="2160"/>
        <p:guide pos="3840"/>
        <p:guide pos="302"/>
        <p:guide pos="7378"/>
        <p:guide orient="horz" pos="300"/>
        <p:guide orient="horz" pos="4020"/>
        <p:guide orient="horz" pos="640"/>
        <p:guide orient="horz" pos="1026"/>
        <p:guide pos="551"/>
        <p:guide orient="horz" pos="3680"/>
        <p:guide orient="horz" pos="1275"/>
        <p:guide pos="7106"/>
        <p:guide pos="1912"/>
        <p:guide pos="3205"/>
        <p:guide pos="4475"/>
        <p:guide pos="5768"/>
        <p:guide orient="horz" pos="32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9C808-96D7-0043-8D24-248F41A14E5F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012A1-8057-FF4A-AF51-4B2FBBE2E5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/photo/black-and-gray-angel-statue-decor-10916/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80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unsplash.com</a:t>
            </a:r>
            <a:r>
              <a:rPr kumimoji="1" lang="en" altLang="zh-CN" dirty="0"/>
              <a:t>/photos/_sue1D9nFCM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956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/photo/landscape-photography-of-mountains-covered-in-snow-691668/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/photo/snow-top-mountain-under-clear-sky-1054218/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/photo/adventure-alpine-background-black-and-white-355747/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/photo/adventure-altitude-clear-sky-cold-633198/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/photo/photo-of-grey-mountain-991422/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/photo/snow-capped-mountain-under-gray-clouds-1021808/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22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/photo/landscape-photography-of-mountains-covered-in-snow-691668/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/photo/snow-top-mountain-under-clear-sky-1054218/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/photo/adventure-alpine-background-black-and-white-355747/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/photo/adventure-altitude-clear-sky-cold-633198/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/photo/photo-of-grey-mountain-991422/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/photo/snow-capped-mountain-under-gray-clouds-1021808/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507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/photo/landscape-photography-of-mountains-covered-in-snow-691668/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/photo/snow-top-mountain-under-clear-sky-1054218/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/photo/adventure-alpine-background-black-and-white-355747/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/photo/adventure-altitude-clear-sky-cold-633198/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/photo/photo-of-grey-mountain-991422/</a:t>
            </a:r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www.pexels.com</a:t>
            </a:r>
            <a:r>
              <a:rPr kumimoji="1" lang="en" altLang="zh-CN" dirty="0"/>
              <a:t>/photo/snow-capped-mountain-under-gray-clouds-1021808/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07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26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16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12A1-8057-FF4A-AF51-4B2FBBE2E5B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549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68EE1-CB40-7E41-8929-E4D37C88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564524-01EC-F148-9360-B0B5D82BE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E4CB04-0ED4-ED4F-984E-CAFD6A3A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98298-B661-F642-9CAE-3006C1F24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E83B3E-9965-774F-8B14-D7E5CE29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83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9FD7D-68A1-4546-930F-BEAF333B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AD296A-70C6-8943-8959-39BA62F3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91B7E3-4AF1-1C45-B291-FDFE54BF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99CF66-2C96-9A44-B162-89B2108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AF9EEC-C00B-7744-B6FE-F3371C51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A4694F-5C1F-CE47-BF53-CF78DBCD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6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3DA0B-3CDF-EC4F-9EDE-D92D2E80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83715A-8B9F-6849-B904-1E2F1DA5C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E33D45-699F-6848-89F6-240CE5303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271E92-CDC4-1445-B869-D47176BE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B9E882-FB15-3544-9D90-BA41E53B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49ABE1-85D9-8D4F-9748-788CD850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092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ED5AA-2FC1-0C49-935C-69A5A1EF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879632-D3D7-3742-9106-6CD937071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FBBB2-2171-D749-98ED-5C10EDF1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250DD-CDEE-954F-8772-DD2A30DB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CF2FD-C00F-3141-8EA6-758F4B96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69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90420B-3889-AA4A-978A-AB4AE740E6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895FAC-1B0C-1042-884A-990E6FC96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10A6A7-2F7D-934B-8DBC-010CD230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B674D-D09C-D241-BB54-9F2AEA8D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1820F6-E1C7-9F4B-A7B4-3D3D75F6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94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326B0-BDF7-4542-AACD-B3017121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CC57A6-F364-FE42-B911-A6B44CD7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41AC27-78A6-9C4C-9F7D-545F6AA2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1FFBAD-991C-CD47-B689-552D49D4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4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E3177-7AD3-0A48-B639-329241F8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64B2B-F052-7C48-A951-445469933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AD44F-832C-5640-842F-41ED1CB2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CD8BC-7F67-5F44-9CA8-3B81DFCB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59CE3-AB11-0C47-91C6-63AD30F7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70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30844-4A0D-E649-8F9F-3665EBC8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D84582-64FE-E144-BA40-6E116D2D4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6D0F6-AD34-224D-A287-72DA809B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852DB-3D4D-FE4A-ADCE-C820F09F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7120C-87EB-434B-B067-523F97A7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19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682A8-0BAE-284A-A5DA-D60232E7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2627C-23D7-A54F-BC38-52679CEBD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CD01B-12DC-2E48-8808-EFE7A3FB1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0A240-5F6E-574A-B0E8-A0E6F44A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3DB2AE-5D92-8E42-9C1D-1263B408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8F2AD5-164E-C04F-9EF5-2182FFF2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97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B3493-286A-F443-BC7B-4D99CFC3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85CF83-63D2-C548-8AFA-21F42453C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D96403-8A3A-C541-890A-440937614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08444F-AE64-7645-919A-90A1C566D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94A967A-962B-054B-9A6D-BAC0550D7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A825FC-B15C-654A-8091-437BC3F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1153EA-A8CF-884B-8F2A-5713CF53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CED6A1-5F80-2F41-AD23-489CA077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201C2-4C5C-964A-868F-DDE2B4CC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3842D5-C912-2C46-B69B-7D36BCA7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A86837-C4FF-DA42-8EAA-76D1E93F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91D02F-CE24-CC47-BC74-5531FEF6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26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867D98-9492-2D43-881E-850DEC3C69D3}"/>
              </a:ext>
            </a:extLst>
          </p:cNvPr>
          <p:cNvSpPr/>
          <p:nvPr userDrawn="1"/>
        </p:nvSpPr>
        <p:spPr>
          <a:xfrm>
            <a:off x="0" y="0"/>
            <a:ext cx="7099300" cy="6858000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21A74B-C8DD-CD4C-8CC1-03F49D95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D058BD-1121-C243-B00C-F38E3383A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622D8-5DE7-5743-850C-C571D7CC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EC88DF-7BE3-0041-972D-07B34D15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23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6F9C30-BA22-964F-AEB7-8D49D5BA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87549-40B6-264B-A2FD-5E565D99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762C3B-AD2A-104D-81D1-E44CA5AA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36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D6A675-39CA-F44D-98B4-F4BF178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67D08-C43B-AE4A-863A-D2DE6DCB5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FBC2DF-0E01-9447-91C5-C7D68605C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2663C-2E8A-E047-8275-4660CA529307}" type="datetimeFigureOut">
              <a:rPr kumimoji="1" lang="zh-CN" altLang="en-US" smtClean="0"/>
              <a:t>2023/12/29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159A9-1F34-1F44-AC02-1258F3E16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A6756-B224-9844-A337-E48489C9D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0FC7A-9F8C-4543-A17F-F166E1B0DBF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D439339-6CC4-F440-ABAD-8B0DBEFD07C1}"/>
              </a:ext>
            </a:extLst>
          </p:cNvPr>
          <p:cNvCxnSpPr>
            <a:cxnSpLocks/>
          </p:cNvCxnSpPr>
          <p:nvPr userDrawn="1"/>
        </p:nvCxnSpPr>
        <p:spPr>
          <a:xfrm>
            <a:off x="1021822" y="0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21055B4-23F6-1A4D-A7CB-70C5752BFD87}"/>
              </a:ext>
            </a:extLst>
          </p:cNvPr>
          <p:cNvCxnSpPr>
            <a:cxnSpLocks/>
          </p:cNvCxnSpPr>
          <p:nvPr userDrawn="1"/>
        </p:nvCxnSpPr>
        <p:spPr>
          <a:xfrm>
            <a:off x="3025852" y="0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A496795-6AC0-5944-AD41-6F269A6BB551}"/>
              </a:ext>
            </a:extLst>
          </p:cNvPr>
          <p:cNvCxnSpPr>
            <a:cxnSpLocks/>
          </p:cNvCxnSpPr>
          <p:nvPr userDrawn="1"/>
        </p:nvCxnSpPr>
        <p:spPr>
          <a:xfrm>
            <a:off x="5085547" y="0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92F16BA-00C6-1F4F-A949-D9B05BDA85E1}"/>
              </a:ext>
            </a:extLst>
          </p:cNvPr>
          <p:cNvCxnSpPr>
            <a:cxnSpLocks/>
          </p:cNvCxnSpPr>
          <p:nvPr userDrawn="1"/>
        </p:nvCxnSpPr>
        <p:spPr>
          <a:xfrm>
            <a:off x="7104063" y="-23812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EBB1969-28D9-FF4B-BA5F-4FC191FFA7A9}"/>
              </a:ext>
            </a:extLst>
          </p:cNvPr>
          <p:cNvCxnSpPr>
            <a:cxnSpLocks/>
          </p:cNvCxnSpPr>
          <p:nvPr userDrawn="1"/>
        </p:nvCxnSpPr>
        <p:spPr>
          <a:xfrm>
            <a:off x="9141607" y="0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0237E1A-A9D1-3E44-95FF-4EDCBF6F174F}"/>
              </a:ext>
            </a:extLst>
          </p:cNvPr>
          <p:cNvCxnSpPr>
            <a:cxnSpLocks/>
          </p:cNvCxnSpPr>
          <p:nvPr userDrawn="1"/>
        </p:nvCxnSpPr>
        <p:spPr>
          <a:xfrm>
            <a:off x="11281701" y="-8964"/>
            <a:ext cx="0" cy="68580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0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2231BF6D-A595-EF4E-B2A7-F5B008CAD327}"/>
              </a:ext>
            </a:extLst>
          </p:cNvPr>
          <p:cNvSpPr txBox="1"/>
          <p:nvPr/>
        </p:nvSpPr>
        <p:spPr>
          <a:xfrm>
            <a:off x="3712579" y="2721114"/>
            <a:ext cx="4766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" panose="02000000000000000000" pitchFamily="2" charset="0"/>
              </a:rPr>
              <a:t>数据结构与神经网络</a:t>
            </a:r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8F946E88-03E3-E74B-8086-89080DF8D6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339" b="16645"/>
          <a:stretch/>
        </p:blipFill>
        <p:spPr>
          <a:xfrm>
            <a:off x="3605257" y="2021681"/>
            <a:ext cx="4981486" cy="51435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DEC7DCEF-F475-4773-B83D-64E08AA1C00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pic>
        <p:nvPicPr>
          <p:cNvPr id="45" name="图片 44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42B95A09-B2E2-68B5-1AC0-D9848BFFF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6" t="39340" b="16645"/>
          <a:stretch/>
        </p:blipFill>
        <p:spPr>
          <a:xfrm>
            <a:off x="7786689" y="2021681"/>
            <a:ext cx="4405308" cy="51435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  <p:pic>
        <p:nvPicPr>
          <p:cNvPr id="46" name="图片 45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A3C2F9E6-265B-B61C-7F23-82810619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6" t="39340" b="16645"/>
          <a:stretch/>
        </p:blipFill>
        <p:spPr>
          <a:xfrm>
            <a:off x="-40909" y="2021681"/>
            <a:ext cx="4319587" cy="51435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EBE0-8666-E856-CF48-C5C28EB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93589"/>
            <a:ext cx="3171941" cy="1325563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训练</a:t>
            </a:r>
            <a:br>
              <a:rPr lang="en-US" altLang="zh-CN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</a:br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结果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581EFCC-D20A-29E1-17E6-E96C66DD9179}"/>
              </a:ext>
            </a:extLst>
          </p:cNvPr>
          <p:cNvSpPr txBox="1">
            <a:spLocks/>
          </p:cNvSpPr>
          <p:nvPr/>
        </p:nvSpPr>
        <p:spPr>
          <a:xfrm>
            <a:off x="-1264171" y="2844516"/>
            <a:ext cx="7230256" cy="3461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优化器和损失函数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训练循环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损失和准确率的记录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en-US" altLang="zh-CN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100</a:t>
            </a:r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个轮次训练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测试</a:t>
            </a:r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>
            <a:extLst>
              <a:ext uri="{FF2B5EF4-FFF2-40B4-BE49-F238E27FC236}">
                <a16:creationId xmlns:a16="http://schemas.microsoft.com/office/drawing/2014/main" id="{78E3D785-56A2-80C5-BE6E-474648247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14229" y="1869323"/>
            <a:ext cx="3378940" cy="54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6D022B82-13A8-4E07-B53F-58F86115487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713A947-D862-78E8-0C03-747D1AFC5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000" y="1143001"/>
            <a:ext cx="6858001" cy="4572000"/>
          </a:xfrm>
          <a:prstGeom prst="rect">
            <a:avLst/>
          </a:prstGeom>
        </p:spPr>
      </p:pic>
      <p:pic>
        <p:nvPicPr>
          <p:cNvPr id="4" name="图片 3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196CD0A-3B85-3900-375C-F5484BD7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2963054" y="2201055"/>
            <a:ext cx="6858001" cy="2455889"/>
          </a:xfrm>
          <a:prstGeom prst="rect">
            <a:avLst/>
          </a:prstGeom>
        </p:spPr>
      </p:pic>
      <p:pic>
        <p:nvPicPr>
          <p:cNvPr id="5" name="图片 4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4FA7654-4891-36CA-D40F-5E0ADB8B24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-1891261" y="2201057"/>
            <a:ext cx="6858001" cy="2455889"/>
          </a:xfrm>
          <a:prstGeom prst="rect">
            <a:avLst/>
          </a:prstGeom>
        </p:spPr>
      </p:pic>
      <p:pic>
        <p:nvPicPr>
          <p:cNvPr id="6" name="图片 5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5682D6D5-7054-1E6B-CB35-0D4363EF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16200000">
            <a:off x="507164" y="2201053"/>
            <a:ext cx="6858001" cy="2455889"/>
          </a:xfrm>
          <a:prstGeom prst="rect">
            <a:avLst/>
          </a:prstGeom>
        </p:spPr>
      </p:pic>
      <p:pic>
        <p:nvPicPr>
          <p:cNvPr id="7" name="图片 6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912A7E2-C3E1-C75C-487C-2735217D8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50" b="46284"/>
          <a:stretch/>
        </p:blipFill>
        <p:spPr>
          <a:xfrm rot="16200000">
            <a:off x="-3276605" y="3276605"/>
            <a:ext cx="6858001" cy="30479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FEA0DF0-2F11-8289-2C37-62740D3FFDDE}"/>
              </a:ext>
            </a:extLst>
          </p:cNvPr>
          <p:cNvSpPr txBox="1">
            <a:spLocks/>
          </p:cNvSpPr>
          <p:nvPr/>
        </p:nvSpPr>
        <p:spPr>
          <a:xfrm>
            <a:off x="412230" y="1626433"/>
            <a:ext cx="9728616" cy="3767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、优化器和损失函数的设置： 使用随机梯度下降 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(SGD) 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作为优化器，学习率为 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0.01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。</a:t>
            </a:r>
          </a:p>
          <a:p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使用交叉熵损失函数</a:t>
            </a:r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、训练循环：设置了总共 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100 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个训练周期 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(epochs)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。</a:t>
            </a:r>
          </a:p>
          <a:p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在每个周期内，遍历训练数据集，并进行前向传播、反向传播和优化</a:t>
            </a:r>
          </a:p>
          <a:p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输出每个步骤的训练进度信息，包括当前周期和步骤</a:t>
            </a:r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3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、模型保存：在训练完成后，将模型保存到文件 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'model/</a:t>
            </a:r>
            <a:r>
              <a:rPr lang="en-US" altLang="zh-CN" sz="2400" b="1" dirty="0" err="1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model.pth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’</a:t>
            </a:r>
          </a:p>
          <a:p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4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、损失和准确率的记录：记录每个训练周期的总损失和准确率</a:t>
            </a:r>
          </a:p>
          <a:p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绘制训练损失和准确率随着训练周期变化的图表</a:t>
            </a:r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24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5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100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个轮次训练结果为：总损失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803.9553998112679</a:t>
            </a:r>
            <a:r>
              <a:rPr lang="zh-CN" altLang="en-US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，准确率</a:t>
            </a:r>
            <a:r>
              <a:rPr lang="en-US" altLang="zh-CN" sz="24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0.9351993865030674</a:t>
            </a:r>
          </a:p>
        </p:txBody>
      </p:sp>
    </p:spTree>
    <p:extLst>
      <p:ext uri="{BB962C8B-B14F-4D97-AF65-F5344CB8AC3E}">
        <p14:creationId xmlns:p14="http://schemas.microsoft.com/office/powerpoint/2010/main" val="229852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6D022B82-13A8-4E07-B53F-58F86115487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713A947-D862-78E8-0C03-747D1AFC5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000" y="1143001"/>
            <a:ext cx="6858001" cy="4572000"/>
          </a:xfrm>
          <a:prstGeom prst="rect">
            <a:avLst/>
          </a:prstGeom>
        </p:spPr>
      </p:pic>
      <p:pic>
        <p:nvPicPr>
          <p:cNvPr id="4" name="图片 3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196CD0A-3B85-3900-375C-F5484BD7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2963054" y="2201055"/>
            <a:ext cx="6858001" cy="2455889"/>
          </a:xfrm>
          <a:prstGeom prst="rect">
            <a:avLst/>
          </a:prstGeom>
        </p:spPr>
      </p:pic>
      <p:pic>
        <p:nvPicPr>
          <p:cNvPr id="5" name="图片 4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4FA7654-4891-36CA-D40F-5E0ADB8B24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-1891261" y="2201057"/>
            <a:ext cx="6858001" cy="2455889"/>
          </a:xfrm>
          <a:prstGeom prst="rect">
            <a:avLst/>
          </a:prstGeom>
        </p:spPr>
      </p:pic>
      <p:pic>
        <p:nvPicPr>
          <p:cNvPr id="6" name="图片 5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5682D6D5-7054-1E6B-CB35-0D4363EF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16200000">
            <a:off x="507164" y="2201053"/>
            <a:ext cx="6858001" cy="2455889"/>
          </a:xfrm>
          <a:prstGeom prst="rect">
            <a:avLst/>
          </a:prstGeom>
        </p:spPr>
      </p:pic>
      <p:pic>
        <p:nvPicPr>
          <p:cNvPr id="7" name="图片 6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912A7E2-C3E1-C75C-487C-2735217D8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50" b="46284"/>
          <a:stretch/>
        </p:blipFill>
        <p:spPr>
          <a:xfrm rot="16200000">
            <a:off x="-3276605" y="3276605"/>
            <a:ext cx="6858001" cy="3047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FE7454-2ED8-DD6C-11AE-EF006441C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079" y="1803400"/>
            <a:ext cx="3840000" cy="28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357004-D855-9DA1-0DC7-51AB05292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55" y="18034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6D022B82-13A8-4E07-B53F-58F86115487E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713A947-D862-78E8-0C03-747D1AFC5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000" y="1143001"/>
            <a:ext cx="6858001" cy="4572000"/>
          </a:xfrm>
          <a:prstGeom prst="rect">
            <a:avLst/>
          </a:prstGeom>
        </p:spPr>
      </p:pic>
      <p:pic>
        <p:nvPicPr>
          <p:cNvPr id="4" name="图片 3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196CD0A-3B85-3900-375C-F5484BD7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2963054" y="2201055"/>
            <a:ext cx="6858001" cy="2455889"/>
          </a:xfrm>
          <a:prstGeom prst="rect">
            <a:avLst/>
          </a:prstGeom>
        </p:spPr>
      </p:pic>
      <p:pic>
        <p:nvPicPr>
          <p:cNvPr id="5" name="图片 4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A4FA7654-4891-36CA-D40F-5E0ADB8B24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5400000" flipH="1">
            <a:off x="-1891261" y="2201057"/>
            <a:ext cx="6858001" cy="2455889"/>
          </a:xfrm>
          <a:prstGeom prst="rect">
            <a:avLst/>
          </a:prstGeom>
        </p:spPr>
      </p:pic>
      <p:pic>
        <p:nvPicPr>
          <p:cNvPr id="6" name="图片 5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5682D6D5-7054-1E6B-CB35-0D4363EF98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284"/>
          <a:stretch/>
        </p:blipFill>
        <p:spPr>
          <a:xfrm rot="16200000">
            <a:off x="507164" y="2201053"/>
            <a:ext cx="6858001" cy="2455889"/>
          </a:xfrm>
          <a:prstGeom prst="rect">
            <a:avLst/>
          </a:prstGeom>
        </p:spPr>
      </p:pic>
      <p:pic>
        <p:nvPicPr>
          <p:cNvPr id="7" name="图片 6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C912A7E2-C3E1-C75C-487C-2735217D85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050" b="46284"/>
          <a:stretch/>
        </p:blipFill>
        <p:spPr>
          <a:xfrm rot="16200000">
            <a:off x="-3276605" y="3276605"/>
            <a:ext cx="6858001" cy="3047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E1A532-297B-2F37-4B55-0A3849A7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04" y="3656351"/>
            <a:ext cx="3840000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1E7F69-51AC-27B0-DA32-FA9B000DC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004" y="163308"/>
            <a:ext cx="3840000" cy="28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3935C6-DED7-F54C-36DF-74D5C4725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426" y="3656351"/>
            <a:ext cx="3840000" cy="288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385D06-40AA-E211-838C-FB2994FEEADE}"/>
              </a:ext>
            </a:extLst>
          </p:cNvPr>
          <p:cNvSpPr txBox="1"/>
          <p:nvPr/>
        </p:nvSpPr>
        <p:spPr>
          <a:xfrm>
            <a:off x="1159864" y="734984"/>
            <a:ext cx="40042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在测试中，我首先比较了在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50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100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150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200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250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300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轮次中损失值和准确率的变化，可以发现在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150-200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轮次，损失值和准确率就开始不再变化。从图片中可以看出，准确率在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70\%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上下徘徊，并不稳定，最后可能是收敛到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72.5\%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左右，相对来说并不高。模型还有很大的进步空间。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66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EBE0-8666-E856-CF48-C5C28EB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970" y="895123"/>
            <a:ext cx="3171941" cy="1325563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分析</a:t>
            </a:r>
            <a:br>
              <a:rPr lang="en-US" altLang="zh-CN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</a:br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总结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581EFCC-D20A-29E1-17E6-E96C66DD9179}"/>
              </a:ext>
            </a:extLst>
          </p:cNvPr>
          <p:cNvSpPr txBox="1">
            <a:spLocks/>
          </p:cNvSpPr>
          <p:nvPr/>
        </p:nvSpPr>
        <p:spPr>
          <a:xfrm>
            <a:off x="6558196" y="3844977"/>
            <a:ext cx="2396642" cy="1384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>
            <a:extLst>
              <a:ext uri="{FF2B5EF4-FFF2-40B4-BE49-F238E27FC236}">
                <a16:creationId xmlns:a16="http://schemas.microsoft.com/office/drawing/2014/main" id="{37387F16-C932-56C2-52BA-806DC81A2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4" b="-305"/>
          <a:stretch/>
        </p:blipFill>
        <p:spPr>
          <a:xfrm rot="16200000" flipH="1">
            <a:off x="5746857" y="3184659"/>
            <a:ext cx="5017456" cy="43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96" b="2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/>
          <p:cNvSpPr txBox="1"/>
          <p:nvPr/>
        </p:nvSpPr>
        <p:spPr>
          <a:xfrm>
            <a:off x="3297836" y="421287"/>
            <a:ext cx="6093501" cy="397031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kumimoji="1" lang="zh-CN" altLang="en-US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Josefin Sans" charset="0"/>
              </a:rPr>
              <a:t>       在本次作业中，研究了线性表和链表就加载数据等方面的性能，综合比较了其在时间和空间上在各个任务中的表现优劣：将数据加载到数据结构中时由于链表要额外创建指针，因此从时间和空间上来说均比线性表表现差一些；将数据彼此匹配时，链表在时间上表现比线性表优异，分析应该是用空间换时间的原因，其相应的空间占用得更多一些；针对数据转换任务，链表在时间和空间上都并不如线性表，原因应该是链表一方面储存了指针，一方面比链表要额外经过一个转换成列表的步骤。</a:t>
            </a:r>
          </a:p>
          <a:p>
            <a:endParaRPr kumimoji="1" lang="zh-CN" altLang="en-US" b="1" dirty="0">
              <a:latin typeface="方正FW筑紫明朝 简 R" panose="02000500000000000000" pitchFamily="2" charset="-122"/>
              <a:ea typeface="方正FW筑紫明朝 简 R" panose="02000500000000000000" pitchFamily="2" charset="-122"/>
              <a:cs typeface="Josefin Sans" charset="0"/>
            </a:endParaRPr>
          </a:p>
          <a:p>
            <a:r>
              <a:rPr kumimoji="1" lang="zh-CN" altLang="en-US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Josefin Sans" charset="0"/>
              </a:rPr>
              <a:t>        最后，我设计了一个神经网络，并且让神经网络学习，而后进行了不同轮次的训练，比较出训练准确度不再增加的轮次后对于准确度进行测试，完成了神经网络的学习，效果有待提升，可能是网络架构的问题，也可能是优化器等各个方面的问题。</a:t>
            </a:r>
          </a:p>
        </p:txBody>
      </p:sp>
      <p:sp>
        <p:nvSpPr>
          <p:cNvPr id="7" name="十字形 6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/>
          <p:cNvSpPr/>
          <p:nvPr/>
        </p:nvSpPr>
        <p:spPr>
          <a:xfrm rot="2705532">
            <a:off x="11344971" y="2531174"/>
            <a:ext cx="107908" cy="107908"/>
          </a:xfrm>
          <a:prstGeom prst="plus">
            <a:avLst>
              <a:gd name="adj" fmla="val 46091"/>
            </a:avLst>
          </a:prstGeom>
          <a:solidFill>
            <a:srgbClr val="014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rgbClr val="014DF9"/>
              </a:solidFill>
            </a:endParaRPr>
          </a:p>
        </p:txBody>
      </p:sp>
      <p:sp>
        <p:nvSpPr>
          <p:cNvPr id="8" name="e7d195523061f1c0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 hidden="1">
            <a:extLst>
              <a:ext uri="{FF2B5EF4-FFF2-40B4-BE49-F238E27FC236}">
                <a16:creationId xmlns:a16="http://schemas.microsoft.com/office/drawing/2014/main" id="{0BE80873-DBB5-4054-B51E-1CC2981D1AD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e7d195523061f1c01d60fa9f1cfcbfb3d7dea265119d71e15FBB43640B43E9A75E03FE54C774D5D4779ED45933E78901D3CB0E69E39D04A9E1E9B25CF060C4BCA4D072860494D0D8E683C2FE58414E1594E8D0C6691C60C19F90E2B0C63E6FBCCBE3B197C03363096E43C05E7E5A2B0D73FB5C93850C6DBF7777BE563C7F84DE3E2C1A0B5759DE8C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669059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D36DAC9F-80CF-1219-2224-7FCCEE936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7327" b="1"/>
          <a:stretch/>
        </p:blipFill>
        <p:spPr>
          <a:xfrm>
            <a:off x="9149561" y="0"/>
            <a:ext cx="2126454" cy="205931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6A4A1993-D120-E381-E085-C43AEB5C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2410"/>
          <a:stretch/>
        </p:blipFill>
        <p:spPr>
          <a:xfrm>
            <a:off x="7101683" y="-4"/>
            <a:ext cx="2052638" cy="2779322"/>
          </a:xfrm>
          <a:prstGeom prst="rect">
            <a:avLst/>
          </a:prstGeom>
        </p:spPr>
      </p:pic>
      <p:pic>
        <p:nvPicPr>
          <p:cNvPr id="10" name="图片 9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EB4D5C98-1902-F9F2-0347-1D407C4A926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8090"/>
          <a:stretch/>
        </p:blipFill>
        <p:spPr>
          <a:xfrm>
            <a:off x="5087938" y="-4"/>
            <a:ext cx="2016125" cy="3470404"/>
          </a:xfrm>
          <a:prstGeom prst="rect">
            <a:avLst/>
          </a:prstGeom>
        </p:spPr>
      </p:pic>
      <p:pic>
        <p:nvPicPr>
          <p:cNvPr id="9" name="图片 8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5B37E3C0-BEFB-0F16-2755-DECD926CE21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3170"/>
          <a:stretch/>
        </p:blipFill>
        <p:spPr>
          <a:xfrm>
            <a:off x="3036546" y="0"/>
            <a:ext cx="2052638" cy="4190400"/>
          </a:xfrm>
          <a:prstGeom prst="rect">
            <a:avLst/>
          </a:prstGeom>
        </p:spPr>
      </p:pic>
      <p:pic>
        <p:nvPicPr>
          <p:cNvPr id="8" name="图片 7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9C217191-1F05-D5B3-BAD3-8D8537D4FF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934" y="-3"/>
            <a:ext cx="2016125" cy="4826000"/>
          </a:xfrm>
          <a:prstGeom prst="rect">
            <a:avLst/>
          </a:prstGeom>
        </p:spPr>
      </p:pic>
      <p:pic>
        <p:nvPicPr>
          <p:cNvPr id="48" name="图片 47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F1F0C551-7341-8744-94C0-66DBFF556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82"/>
          <a:stretch/>
        </p:blipFill>
        <p:spPr>
          <a:xfrm>
            <a:off x="9142665" y="2053928"/>
            <a:ext cx="2131582" cy="4811111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46" name="图片 45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6F81A654-ED45-2C4A-BD81-AD213899FA1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" b="29804"/>
          <a:stretch/>
        </p:blipFill>
        <p:spPr>
          <a:xfrm>
            <a:off x="5074979" y="3439281"/>
            <a:ext cx="2042042" cy="3431147"/>
          </a:xfrm>
          <a:prstGeom prst="rect">
            <a:avLst/>
          </a:prstGeom>
        </p:spPr>
      </p:pic>
      <p:pic>
        <p:nvPicPr>
          <p:cNvPr id="44" name="图片 43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0E38FDCB-1D92-D348-BF2D-B49CC41532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4725"/>
          <a:stretch/>
        </p:blipFill>
        <p:spPr>
          <a:xfrm>
            <a:off x="3035300" y="4190400"/>
            <a:ext cx="2052638" cy="2667600"/>
          </a:xfrm>
          <a:prstGeom prst="rect">
            <a:avLst/>
          </a:prstGeom>
        </p:spPr>
      </p:pic>
      <p:pic>
        <p:nvPicPr>
          <p:cNvPr id="4" name="图片 3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1FCDA9C0-7AFA-6644-B556-B65158A6B72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7726"/>
          <a:stretch/>
        </p:blipFill>
        <p:spPr>
          <a:xfrm>
            <a:off x="1020308" y="4825997"/>
            <a:ext cx="2016125" cy="2040142"/>
          </a:xfrm>
          <a:prstGeom prst="rect">
            <a:avLst/>
          </a:prstGeom>
        </p:spPr>
      </p:pic>
      <p:sp>
        <p:nvSpPr>
          <p:cNvPr id="43" name="文本框 42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C269261C-4569-BD47-9DA3-2964EE737EB0}"/>
              </a:ext>
            </a:extLst>
          </p:cNvPr>
          <p:cNvSpPr txBox="1"/>
          <p:nvPr/>
        </p:nvSpPr>
        <p:spPr>
          <a:xfrm>
            <a:off x="977508" y="-4"/>
            <a:ext cx="212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一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数据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结构</a:t>
            </a:r>
          </a:p>
        </p:txBody>
      </p:sp>
      <p:pic>
        <p:nvPicPr>
          <p:cNvPr id="47" name="图片 46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C3DEB407-5017-2C48-8023-4B9CE7D38D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" b="14886"/>
          <a:stretch/>
        </p:blipFill>
        <p:spPr>
          <a:xfrm>
            <a:off x="7104063" y="2750400"/>
            <a:ext cx="2052638" cy="4107600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A9E6CF45-AC1B-4302-838F-61FB71E3AD8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sp>
        <p:nvSpPr>
          <p:cNvPr id="3" name="文本框 2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8BA17660-A99D-3351-1789-3497D2D5CD59}"/>
              </a:ext>
            </a:extLst>
          </p:cNvPr>
          <p:cNvSpPr txBox="1"/>
          <p:nvPr/>
        </p:nvSpPr>
        <p:spPr>
          <a:xfrm>
            <a:off x="5065647" y="0"/>
            <a:ext cx="212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三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神经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网络</a:t>
            </a:r>
          </a:p>
        </p:txBody>
      </p:sp>
      <p:sp>
        <p:nvSpPr>
          <p:cNvPr id="5" name="文本框 4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C51C82DE-7EF0-AE06-C666-1B6C680E3852}"/>
              </a:ext>
            </a:extLst>
          </p:cNvPr>
          <p:cNvSpPr txBox="1"/>
          <p:nvPr/>
        </p:nvSpPr>
        <p:spPr>
          <a:xfrm>
            <a:off x="3062294" y="0"/>
            <a:ext cx="212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二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性能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比较</a:t>
            </a:r>
          </a:p>
        </p:txBody>
      </p:sp>
      <p:sp>
        <p:nvSpPr>
          <p:cNvPr id="6" name="文本框 5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07DDE16E-A378-849A-4398-500C9668658A}"/>
              </a:ext>
            </a:extLst>
          </p:cNvPr>
          <p:cNvSpPr txBox="1"/>
          <p:nvPr/>
        </p:nvSpPr>
        <p:spPr>
          <a:xfrm>
            <a:off x="7048708" y="0"/>
            <a:ext cx="212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四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训练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结果</a:t>
            </a:r>
          </a:p>
        </p:txBody>
      </p:sp>
      <p:sp>
        <p:nvSpPr>
          <p:cNvPr id="7" name="文本框 6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>
            <a:extLst>
              <a:ext uri="{FF2B5EF4-FFF2-40B4-BE49-F238E27FC236}">
                <a16:creationId xmlns:a16="http://schemas.microsoft.com/office/drawing/2014/main" id="{34B1C3AB-2FFF-C88C-776F-EACC6B917119}"/>
              </a:ext>
            </a:extLst>
          </p:cNvPr>
          <p:cNvSpPr txBox="1"/>
          <p:nvPr/>
        </p:nvSpPr>
        <p:spPr>
          <a:xfrm>
            <a:off x="9105036" y="57458"/>
            <a:ext cx="2126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五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分析</a:t>
            </a:r>
            <a:endParaRPr kumimoji="1" lang="en-US" altLang="zh-CN" sz="4000" b="1" dirty="0">
              <a:solidFill>
                <a:schemeClr val="bg1"/>
              </a:solidFill>
              <a:latin typeface="方正FW筑紫明朝 简 R" panose="02000500000000000000" pitchFamily="2" charset="-122"/>
              <a:ea typeface="方正FW筑紫明朝 简 R" panose="02000500000000000000" pitchFamily="2" charset="-122"/>
              <a:cs typeface="Poppins SemiBold" panose="02000000000000000000" pitchFamily="2" charset="0"/>
            </a:endParaRPr>
          </a:p>
          <a:p>
            <a:r>
              <a:rPr kumimoji="1" lang="zh-CN" altLang="en-US" sz="4000" b="1" dirty="0">
                <a:solidFill>
                  <a:schemeClr val="bg1"/>
                </a:solidFill>
                <a:latin typeface="方正FW筑紫明朝 简 R" panose="02000500000000000000" pitchFamily="2" charset="-122"/>
                <a:ea typeface="方正FW筑紫明朝 简 R" panose="02000500000000000000" pitchFamily="2" charset="-122"/>
                <a:cs typeface="Poppins SemiBold" panose="02000000000000000000" pitchFamily="2" charset="0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6106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EBE0-8666-E856-CF48-C5C28EB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970" y="895123"/>
            <a:ext cx="3171941" cy="1325563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数据</a:t>
            </a:r>
            <a:br>
              <a:rPr lang="en-US" altLang="zh-CN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</a:br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结构</a:t>
            </a:r>
          </a:p>
        </p:txBody>
      </p:sp>
      <p:pic>
        <p:nvPicPr>
          <p:cNvPr id="3" name="图片 2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>
            <a:extLst>
              <a:ext uri="{FF2B5EF4-FFF2-40B4-BE49-F238E27FC236}">
                <a16:creationId xmlns:a16="http://schemas.microsoft.com/office/drawing/2014/main" id="{B92BD2F3-AA43-2317-8D2A-3CC03133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119" y="2423886"/>
            <a:ext cx="6368747" cy="443411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581EFCC-D20A-29E1-17E6-E96C66DD9179}"/>
              </a:ext>
            </a:extLst>
          </p:cNvPr>
          <p:cNvSpPr txBox="1">
            <a:spLocks/>
          </p:cNvSpPr>
          <p:nvPr/>
        </p:nvSpPr>
        <p:spPr>
          <a:xfrm>
            <a:off x="6226628" y="3086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</a:t>
            </a:r>
            <a:r>
              <a:rPr lang="en-US" altLang="zh-CN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(Linear Table)</a:t>
            </a:r>
          </a:p>
          <a:p>
            <a:endParaRPr lang="en-US" altLang="zh-CN" sz="40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</a:t>
            </a:r>
            <a:r>
              <a:rPr lang="en-US" altLang="zh-CN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(Linked List)</a:t>
            </a:r>
            <a:endParaRPr lang="zh-CN" altLang="en-US" sz="40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9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EBE0-8666-E856-CF48-C5C28EB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98323"/>
            <a:ext cx="3171941" cy="1325563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性能</a:t>
            </a:r>
            <a:br>
              <a:rPr lang="en-US" altLang="zh-CN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</a:br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比较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581EFCC-D20A-29E1-17E6-E96C66DD9179}"/>
              </a:ext>
            </a:extLst>
          </p:cNvPr>
          <p:cNvSpPr txBox="1">
            <a:spLocks/>
          </p:cNvSpPr>
          <p:nvPr/>
        </p:nvSpPr>
        <p:spPr>
          <a:xfrm>
            <a:off x="-4419600" y="41521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将图片信息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加载到数据结构中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将训练数据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和训练标签匹配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将数据结构中的数据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转换为</a:t>
            </a:r>
            <a:r>
              <a:rPr lang="en-US" altLang="zh-CN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array</a:t>
            </a:r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数组</a:t>
            </a:r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>
            <a:extLst>
              <a:ext uri="{FF2B5EF4-FFF2-40B4-BE49-F238E27FC236}">
                <a16:creationId xmlns:a16="http://schemas.microsoft.com/office/drawing/2014/main" id="{473F8F9A-D072-2DA0-8380-6C093DFDD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8057" y="3286216"/>
            <a:ext cx="6959600" cy="3571784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1587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FD7993C4-08CB-8B23-29FA-1E59250D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16" y="0"/>
            <a:ext cx="10120251" cy="6858000"/>
          </a:xfrm>
          <a:prstGeom prst="rect">
            <a:avLst/>
          </a:prstGeom>
        </p:spPr>
      </p:pic>
      <p:pic>
        <p:nvPicPr>
          <p:cNvPr id="44" name="图片 43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7D88C602-0465-07BD-9DB1-0BBCA2C24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021035" y="-1141"/>
            <a:ext cx="10120251" cy="6858000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3CD9954F-ECE6-4C65-8137-D3D81E3A9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013C634-8F5F-F5C8-364C-ABECA5625004}"/>
              </a:ext>
            </a:extLst>
          </p:cNvPr>
          <p:cNvSpPr txBox="1">
            <a:spLocks/>
          </p:cNvSpPr>
          <p:nvPr/>
        </p:nvSpPr>
        <p:spPr>
          <a:xfrm>
            <a:off x="-2683784" y="3904814"/>
            <a:ext cx="8585035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将图片信息</a:t>
            </a:r>
            <a:endParaRPr lang="en-US" altLang="zh-CN" sz="40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4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加载到数据结构中</a:t>
            </a:r>
            <a:endParaRPr lang="en-US" altLang="zh-CN" sz="40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766191-4C5A-FAF5-ABD4-3BC9D66A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834" y="-21688"/>
            <a:ext cx="3905314" cy="28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7ED5FA-5113-26CB-54E0-66F4E16BF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685" y="-19408"/>
            <a:ext cx="3840000" cy="28800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67CC570-CFE6-D215-9017-270840E917D9}"/>
              </a:ext>
            </a:extLst>
          </p:cNvPr>
          <p:cNvSpPr txBox="1">
            <a:spLocks/>
          </p:cNvSpPr>
          <p:nvPr/>
        </p:nvSpPr>
        <p:spPr>
          <a:xfrm>
            <a:off x="2309800" y="2726013"/>
            <a:ext cx="3577772" cy="1611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链表在时间和空间上都不占优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链表所花时间为线性表的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4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倍左右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所占用内存是线性表的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3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倍左右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E1DB7F8-9A78-FEE5-7826-3BA7E5F0D40C}"/>
              </a:ext>
            </a:extLst>
          </p:cNvPr>
          <p:cNvSpPr txBox="1">
            <a:spLocks/>
          </p:cNvSpPr>
          <p:nvPr/>
        </p:nvSpPr>
        <p:spPr>
          <a:xfrm>
            <a:off x="828858" y="492143"/>
            <a:ext cx="1328058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时间上来看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链表所花时间的均值为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0.002141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秒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线性表所花平均时间为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0.00052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秒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68AC997-7C49-EFE1-F5B1-CA61C971A997}"/>
              </a:ext>
            </a:extLst>
          </p:cNvPr>
          <p:cNvSpPr txBox="1">
            <a:spLocks/>
          </p:cNvSpPr>
          <p:nvPr/>
        </p:nvSpPr>
        <p:spPr>
          <a:xfrm>
            <a:off x="10072917" y="560313"/>
            <a:ext cx="1328058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空间上来看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链表所占用内存均值为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0.3197MB</a:t>
            </a: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线性表占用内存均值为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0.0915MB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6A6CC4B-1DC5-E579-39D0-5D2AA7F20753}"/>
              </a:ext>
            </a:extLst>
          </p:cNvPr>
          <p:cNvSpPr txBox="1">
            <a:spLocks/>
          </p:cNvSpPr>
          <p:nvPr/>
        </p:nvSpPr>
        <p:spPr>
          <a:xfrm>
            <a:off x="6495145" y="3063994"/>
            <a:ext cx="3577772" cy="1676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原因是，在加载阶段，链表的每一个节点要比线性表多创建了头指针和尾指针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因此不管是加载时间还是占用内存，链表都比线性表要花更多的时间。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51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F9CFF91B-2135-2744-0575-717D8FFAFC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H="1" flipV="1">
            <a:off x="6051257" y="4184723"/>
            <a:ext cx="6145889" cy="1076072"/>
          </a:xfrm>
          <a:prstGeom prst="rect">
            <a:avLst/>
          </a:prstGeom>
        </p:spPr>
      </p:pic>
      <p:pic>
        <p:nvPicPr>
          <p:cNvPr id="32" name="图片 31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D343EF97-22FC-8ECB-8802-8889948498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H="1">
            <a:off x="5962000" y="3157186"/>
            <a:ext cx="6278177" cy="1076072"/>
          </a:xfrm>
          <a:prstGeom prst="rect">
            <a:avLst/>
          </a:prstGeom>
        </p:spPr>
      </p:pic>
      <p:pic>
        <p:nvPicPr>
          <p:cNvPr id="31" name="图片 30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7C4DFB95-8AF9-FFC8-0926-88B18E1B33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H="1" flipV="1">
            <a:off x="6073833" y="2102413"/>
            <a:ext cx="6145889" cy="1076072"/>
          </a:xfrm>
          <a:prstGeom prst="rect">
            <a:avLst/>
          </a:prstGeom>
        </p:spPr>
      </p:pic>
      <p:pic>
        <p:nvPicPr>
          <p:cNvPr id="30" name="图片 29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33C8BDAA-DDAF-558C-083C-3E9A1F6D1B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H="1">
            <a:off x="6118165" y="1011384"/>
            <a:ext cx="6073833" cy="1128733"/>
          </a:xfrm>
          <a:prstGeom prst="rect">
            <a:avLst/>
          </a:prstGeom>
        </p:spPr>
      </p:pic>
      <p:pic>
        <p:nvPicPr>
          <p:cNvPr id="29" name="图片 28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866449F1-7183-4298-47F1-08BD5BFE0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H="1" flipV="1">
            <a:off x="6123313" y="-45893"/>
            <a:ext cx="6073833" cy="1076072"/>
          </a:xfrm>
          <a:prstGeom prst="rect">
            <a:avLst/>
          </a:prstGeom>
        </p:spPr>
      </p:pic>
      <p:pic>
        <p:nvPicPr>
          <p:cNvPr id="11" name="图片 10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FA780A3A-F4CE-C949-D908-273BCF53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/>
          <a:stretch/>
        </p:blipFill>
        <p:spPr>
          <a:xfrm flipH="1">
            <a:off x="6073834" y="5248059"/>
            <a:ext cx="6118165" cy="1609939"/>
          </a:xfrm>
          <a:prstGeom prst="rect">
            <a:avLst/>
          </a:prstGeom>
        </p:spPr>
      </p:pic>
      <p:pic>
        <p:nvPicPr>
          <p:cNvPr id="10" name="图片 9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6B3BF414-7022-FB6C-FE4C-9693A6F4C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/>
          <a:stretch/>
        </p:blipFill>
        <p:spPr>
          <a:xfrm>
            <a:off x="1" y="5259726"/>
            <a:ext cx="6073834" cy="1598273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833056A2-E336-2014-4401-D4D3822E71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V="1">
            <a:off x="0" y="4194628"/>
            <a:ext cx="6073833" cy="1076072"/>
          </a:xfrm>
          <a:prstGeom prst="rect">
            <a:avLst/>
          </a:prstGeom>
        </p:spPr>
      </p:pic>
      <p:pic>
        <p:nvPicPr>
          <p:cNvPr id="15" name="图片 14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82167577-546A-E950-C46E-08BDBAF14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>
            <a:off x="0" y="3134391"/>
            <a:ext cx="6073833" cy="1076072"/>
          </a:xfrm>
          <a:prstGeom prst="rect">
            <a:avLst/>
          </a:prstGeom>
        </p:spPr>
      </p:pic>
      <p:pic>
        <p:nvPicPr>
          <p:cNvPr id="21" name="图片 20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173FD0A4-3B77-6FBA-9F66-8E16030E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V="1">
            <a:off x="0" y="2063790"/>
            <a:ext cx="6073833" cy="1076072"/>
          </a:xfrm>
          <a:prstGeom prst="rect">
            <a:avLst/>
          </a:prstGeom>
        </p:spPr>
      </p:pic>
      <p:pic>
        <p:nvPicPr>
          <p:cNvPr id="22" name="图片 21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40D02617-7BB1-1AF0-44E1-8AACA6A9EB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>
            <a:off x="-5143" y="998371"/>
            <a:ext cx="6073833" cy="1076072"/>
          </a:xfrm>
          <a:prstGeom prst="rect">
            <a:avLst/>
          </a:prstGeom>
        </p:spPr>
      </p:pic>
      <p:pic>
        <p:nvPicPr>
          <p:cNvPr id="28" name="图片 27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6B789F39-F98D-8576-02D4-23E94E51DB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97" b="30816"/>
          <a:stretch/>
        </p:blipFill>
        <p:spPr>
          <a:xfrm flipV="1">
            <a:off x="-5144" y="-56464"/>
            <a:ext cx="6073833" cy="1076072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3CD9954F-ECE6-4C65-8137-D3D81E3A9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013C634-8F5F-F5C8-364C-ABECA5625004}"/>
              </a:ext>
            </a:extLst>
          </p:cNvPr>
          <p:cNvSpPr txBox="1">
            <a:spLocks/>
          </p:cNvSpPr>
          <p:nvPr/>
        </p:nvSpPr>
        <p:spPr>
          <a:xfrm>
            <a:off x="6360712" y="3097179"/>
            <a:ext cx="8585035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将训练数据</a:t>
            </a:r>
            <a:endParaRPr lang="en-US" altLang="zh-CN" sz="4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和训练标签匹配</a:t>
            </a:r>
            <a:endParaRPr lang="en-US" altLang="zh-CN" sz="4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E1DB7F8-9A78-FEE5-7826-3BA7E5F0D40C}"/>
              </a:ext>
            </a:extLst>
          </p:cNvPr>
          <p:cNvSpPr txBox="1">
            <a:spLocks/>
          </p:cNvSpPr>
          <p:nvPr/>
        </p:nvSpPr>
        <p:spPr>
          <a:xfrm>
            <a:off x="373824" y="827944"/>
            <a:ext cx="1813986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时间上来看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链表所花时间均值为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20.782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秒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线性表所花时间为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23.4787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秒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链表比线性表快了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12.98%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左右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68AC997-7C49-EFE1-F5B1-CA61C971A997}"/>
              </a:ext>
            </a:extLst>
          </p:cNvPr>
          <p:cNvSpPr txBox="1">
            <a:spLocks/>
          </p:cNvSpPr>
          <p:nvPr/>
        </p:nvSpPr>
        <p:spPr>
          <a:xfrm>
            <a:off x="10028372" y="835539"/>
            <a:ext cx="2205212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空间上来看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链表的占用内存均值为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115.4333MB</a:t>
            </a: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线性表占用内存均值为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114.7891MB</a:t>
            </a: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线性表只比链表少了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0.056%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左右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32334C0-2677-9A68-595F-C3F43E47C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59" y="-56464"/>
            <a:ext cx="3840000" cy="288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4D8D0BB-E47F-8EC6-AD99-00A29D08D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58" y="-45893"/>
            <a:ext cx="3840000" cy="2880000"/>
          </a:xfrm>
          <a:prstGeom prst="rect">
            <a:avLst/>
          </a:prstGeom>
        </p:spPr>
      </p:pic>
      <p:sp>
        <p:nvSpPr>
          <p:cNvPr id="38" name="标题 1">
            <a:extLst>
              <a:ext uri="{FF2B5EF4-FFF2-40B4-BE49-F238E27FC236}">
                <a16:creationId xmlns:a16="http://schemas.microsoft.com/office/drawing/2014/main" id="{8A5457AC-E2D1-07EC-90D3-EC6D58E08665}"/>
              </a:ext>
            </a:extLst>
          </p:cNvPr>
          <p:cNvSpPr txBox="1">
            <a:spLocks/>
          </p:cNvSpPr>
          <p:nvPr/>
        </p:nvSpPr>
        <p:spPr>
          <a:xfrm>
            <a:off x="981856" y="2952056"/>
            <a:ext cx="4805098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在这两个指标中，链表的加载时间普遍低于线性表，内存占用普遍高于线性表，但是差别并不明显。原因可能链表可以动态开辟存储空间，因此在匹配的过程中时间较短，但是由于每个节点都有指针，因此总体内存增大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217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F20D8E9F-D604-1D2C-93A3-777B9A93F5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767"/>
          <a:stretch/>
        </p:blipFill>
        <p:spPr>
          <a:xfrm flipH="1">
            <a:off x="5887572" y="-194872"/>
            <a:ext cx="6304430" cy="7052872"/>
          </a:xfrm>
          <a:prstGeom prst="rect">
            <a:avLst/>
          </a:prstGeom>
        </p:spPr>
      </p:pic>
      <p:pic>
        <p:nvPicPr>
          <p:cNvPr id="3" name="图片 2" descr="e7d195523061f1c01d60fa9f1cfcbfb3d7dea265119d71e15FBB43640B43E9A75E03FE54C774D5D4779ED45933E78901D3CB0E69E39D04A9E1E9B25CF060C4BCA4D072860494D0D8E683C2FE58414E15B4EE7CEF1DF2ECBC036FDF4FA2F4DEACFD5C7223227E58EB6F2C194EC526F92005D0C07CA7FDAC3201BF60CCE39DA4BEBFFE96DD96DD2E39">
            <a:extLst>
              <a:ext uri="{FF2B5EF4-FFF2-40B4-BE49-F238E27FC236}">
                <a16:creationId xmlns:a16="http://schemas.microsoft.com/office/drawing/2014/main" id="{6B27507A-5BE5-1490-419C-8BC27D7353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767"/>
          <a:stretch/>
        </p:blipFill>
        <p:spPr>
          <a:xfrm>
            <a:off x="0" y="-194872"/>
            <a:ext cx="5887572" cy="7052872"/>
          </a:xfrm>
          <a:prstGeom prst="rect">
            <a:avLst/>
          </a:prstGeom>
        </p:spPr>
      </p:pic>
      <p:sp>
        <p:nvSpPr>
          <p:cNvPr id="2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3CD9954F-ECE6-4C65-8137-D3D81E3A93B6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013C634-8F5F-F5C8-364C-ABECA5625004}"/>
              </a:ext>
            </a:extLst>
          </p:cNvPr>
          <p:cNvSpPr txBox="1">
            <a:spLocks/>
          </p:cNvSpPr>
          <p:nvPr/>
        </p:nvSpPr>
        <p:spPr>
          <a:xfrm>
            <a:off x="-2799631" y="3842901"/>
            <a:ext cx="8585035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将数据结构</a:t>
            </a:r>
            <a:endParaRPr lang="en-US" altLang="zh-CN" sz="4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中的数据</a:t>
            </a:r>
            <a:endParaRPr lang="en-US" altLang="zh-CN" sz="4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转换为</a:t>
            </a:r>
            <a:endParaRPr lang="en-US" altLang="zh-CN" sz="4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en-US" altLang="zh-CN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array</a:t>
            </a:r>
            <a:r>
              <a:rPr lang="zh-CN" altLang="en-US" sz="4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数组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E1DB7F8-9A78-FEE5-7826-3BA7E5F0D40C}"/>
              </a:ext>
            </a:extLst>
          </p:cNvPr>
          <p:cNvSpPr txBox="1">
            <a:spLocks/>
          </p:cNvSpPr>
          <p:nvPr/>
        </p:nvSpPr>
        <p:spPr>
          <a:xfrm>
            <a:off x="856268" y="560313"/>
            <a:ext cx="1328058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时间上来看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链表花费时间的均值为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0.000583</a:t>
            </a: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pPr algn="r"/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线性表的所花时间均值为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0.000124</a:t>
            </a:r>
          </a:p>
          <a:p>
            <a:pPr algn="r"/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68AC997-7C49-EFE1-F5B1-CA61C971A997}"/>
              </a:ext>
            </a:extLst>
          </p:cNvPr>
          <p:cNvSpPr txBox="1">
            <a:spLocks/>
          </p:cNvSpPr>
          <p:nvPr/>
        </p:nvSpPr>
        <p:spPr>
          <a:xfrm>
            <a:off x="10072917" y="560313"/>
            <a:ext cx="1328058" cy="148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空间上来看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链表占用内存的均值为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0.124MB</a:t>
            </a: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线性表占用内存均值为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0.0169MB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6A6CC4B-1DC5-E579-39D0-5D2AA7F20753}"/>
              </a:ext>
            </a:extLst>
          </p:cNvPr>
          <p:cNvSpPr txBox="1">
            <a:spLocks/>
          </p:cNvSpPr>
          <p:nvPr/>
        </p:nvSpPr>
        <p:spPr>
          <a:xfrm>
            <a:off x="6495145" y="3652652"/>
            <a:ext cx="3577772" cy="1676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链表花费时间约为线性表的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5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倍，占用的空间为线性表的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7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倍左右。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原因应当如下：线性表在储存信息的时候就是采取的列表形式，因此按照线性表的顺序逐一转换即可；而链表由于分散储存，因此需要在链表中写一个转换成线性表的函数，才能将链表中的元素先储存进一个列表中，而后才能进一步转换为数组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DF557D-B505-ED1B-B949-85EA8BBB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569" y="-205565"/>
            <a:ext cx="384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9F5E82-EEB6-0647-727D-3F8095059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000" y="-20556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3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DEBE0-8666-E856-CF48-C5C28EB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970" y="895123"/>
            <a:ext cx="3171941" cy="1325563"/>
          </a:xfrm>
        </p:spPr>
        <p:txBody>
          <a:bodyPr>
            <a:normAutofit fontScale="90000"/>
          </a:bodyPr>
          <a:lstStyle/>
          <a:p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神经</a:t>
            </a:r>
            <a:br>
              <a:rPr lang="en-US" altLang="zh-CN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</a:br>
            <a:r>
              <a:rPr lang="zh-CN" altLang="en-US" sz="80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网络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581EFCC-D20A-29E1-17E6-E96C66DD9179}"/>
              </a:ext>
            </a:extLst>
          </p:cNvPr>
          <p:cNvSpPr txBox="1">
            <a:spLocks/>
          </p:cNvSpPr>
          <p:nvPr/>
        </p:nvSpPr>
        <p:spPr>
          <a:xfrm>
            <a:off x="6558196" y="3844977"/>
            <a:ext cx="2396642" cy="1384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卷积层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zh-CN" altLang="en-US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Dropout </a:t>
            </a:r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层</a:t>
            </a:r>
          </a:p>
          <a:p>
            <a:endParaRPr lang="zh-CN" altLang="en-US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全连接层</a:t>
            </a:r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36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36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激活函数</a:t>
            </a:r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94E8D0C6691C60C19F90E2B0C63E6FBCCBE3B197C03363096E43C05E7E5A2B0D73FB5C93850C6DBF7777BE563C7F84DE3E2C1A0B5759DE8C">
            <a:extLst>
              <a:ext uri="{FF2B5EF4-FFF2-40B4-BE49-F238E27FC236}">
                <a16:creationId xmlns:a16="http://schemas.microsoft.com/office/drawing/2014/main" id="{D29FCFDB-0399-C0B4-9B24-856A8A776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243" y="1711460"/>
            <a:ext cx="3861311" cy="58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1d60fa9f1cfcbfb3d7dea265119d71e15FBB43640B43E9A75E03FE54C774D5D4779ED45933E78901D3CB0E69E39D04A9E1E9B25CF060C4BCA4D072860494D0D8E683C2FE58414E15137588162032D9E3E6ABEA69FAC4904920BC94C6ECCF9CE7C072DE984B727F1C2CF2CEC22AB12897EEDC4305EFC2E36BBDD673FECDA871CC" hidden="1">
            <a:extLst>
              <a:ext uri="{FF2B5EF4-FFF2-40B4-BE49-F238E27FC236}">
                <a16:creationId xmlns:a16="http://schemas.microsoft.com/office/drawing/2014/main" id="{B15CA4A0-13A1-4BAD-9FFE-7FD9C2FACB65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e7d195523061f1c01d60fa9f1cfcbfb3d7dea265119d71e15FBB43640B43E9A75E03FE54C774D5D4779ED45933E78901D3CB0E69E39D04A9E1E9B25CF060C4BCA4D072860494D0D8E683C2FE58414E15137588162032D9E3E6ABEA69FAC4904920BC94C6ECCF9CE7C072DE984B727F1C2CF2CEC22AB12897EEDC4305EFC2E36BBDD673FECDA871CC</a:t>
            </a:r>
            <a:endParaRPr lang="zh-CN" altLang="en-US" sz="1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6797AF-8EE1-34C9-6334-BB9E952F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1383"/>
            <a:ext cx="12192000" cy="378345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B6A033F-6E93-B3D1-ED59-94A664C2B508}"/>
              </a:ext>
            </a:extLst>
          </p:cNvPr>
          <p:cNvSpPr txBox="1">
            <a:spLocks/>
          </p:cNvSpPr>
          <p:nvPr/>
        </p:nvSpPr>
        <p:spPr>
          <a:xfrm>
            <a:off x="449705" y="2016177"/>
            <a:ext cx="10685488" cy="4750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、卷积层（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Convolutional Layers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）：</a:t>
            </a: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使用了五个卷积层，每一层包括卷积操作、批量归一化、激活函数和最大池化。</a:t>
            </a: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卷积核大小为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(3, 3)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，步长（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stride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）为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padding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模式为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'same'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，保证了卷积后特征图大小不变。</a:t>
            </a:r>
          </a:p>
          <a:p>
            <a:endParaRPr lang="zh-CN" altLang="en-US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2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Dropout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层：</a:t>
            </a: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在第二、四、五个卷积层后使用了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Dropout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操作，有助于防止过拟合。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3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、全连接层（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Fully Connected Layers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）：</a:t>
            </a: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包括两个全连接层，每一层包括全连接操作、激活函数和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Dropout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操作</a:t>
            </a: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第一个全连接层的输出大小为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128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，输入大小为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6400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，第二个的输出大小为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3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，对应于分类的类别数量</a:t>
            </a:r>
          </a:p>
          <a:p>
            <a:endParaRPr lang="zh-CN" altLang="en-US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4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、激活函数：</a:t>
            </a:r>
          </a:p>
          <a:p>
            <a:endParaRPr lang="zh-CN" altLang="en-US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使用了 </a:t>
            </a:r>
            <a:r>
              <a:rPr lang="en-US" altLang="zh-CN" sz="1800" b="1" dirty="0" err="1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ReLU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激活函数，除了最后一层，最后一层使用了 </a:t>
            </a:r>
            <a:r>
              <a:rPr lang="en-US" altLang="zh-CN" sz="1800" b="1" dirty="0" err="1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Softmax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激活函数进行多类别分类。</a:t>
            </a:r>
            <a:endParaRPr lang="en-US" altLang="zh-CN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endParaRPr lang="zh-CN" altLang="en-US" sz="1800" b="1" dirty="0">
              <a:latin typeface="方正FW筑紫明朝 简 R" panose="02000500000000000000" pitchFamily="2" charset="-122"/>
              <a:ea typeface="方正FW筑紫明朝 简 R" panose="02000500000000000000" pitchFamily="2" charset="-122"/>
            </a:endParaRPr>
          </a:p>
          <a:p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网络的整体结构是卷积层的堆叠，通过不断降低特征图的大小，最终通过全连接层输出分类结果。 </a:t>
            </a:r>
            <a:r>
              <a:rPr lang="en-US" altLang="zh-CN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Dropout </a:t>
            </a:r>
            <a:r>
              <a:rPr lang="zh-CN" altLang="en-US" sz="1800" b="1" dirty="0">
                <a:latin typeface="方正FW筑紫明朝 简 R" panose="02000500000000000000" pitchFamily="2" charset="-122"/>
                <a:ea typeface="方正FW筑紫明朝 简 R" panose="02000500000000000000" pitchFamily="2" charset="-122"/>
              </a:rPr>
              <a:t>层有助于提高模型的泛化能力。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189805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e7d195523061f1c01d60fa9f1cfcbfb3d7dea265119d71e15FBB43640B43E9A75E03FE54C774D5D4779ED45933E78901D3CB0E69E39D04A9E1E9B25CF060C4BCA4D072860494D0D8E683C2FE58414E15137588162032D9E3E6ABEA69FAC4904920BC94C6ECCF9CE7C072DE984B727F1C2CF2CEC22AB12897EEDC4305EFC2E36BBDD673FECDA871CC</_7b1dac89e7d195523061f1c0316ecb71>
</e7d195523061f1c0>
</file>

<file path=customXml/itemProps1.xml><?xml version="1.0" encoding="utf-8"?>
<ds:datastoreItem xmlns:ds="http://schemas.openxmlformats.org/officeDocument/2006/customXml" ds:itemID="{7D32B6DC-CA37-4EEB-BD94-B8D04F4079CD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1339</Words>
  <Application>Microsoft Office PowerPoint</Application>
  <PresentationFormat>宽屏</PresentationFormat>
  <Paragraphs>172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方正FW筑紫明朝 简 R</vt:lpstr>
      <vt:lpstr>Arial</vt:lpstr>
      <vt:lpstr>Office 主题​​</vt:lpstr>
      <vt:lpstr>PowerPoint 演示文稿</vt:lpstr>
      <vt:lpstr>PowerPoint 演示文稿</vt:lpstr>
      <vt:lpstr>数据 结构</vt:lpstr>
      <vt:lpstr>性能 比较</vt:lpstr>
      <vt:lpstr>PowerPoint 演示文稿</vt:lpstr>
      <vt:lpstr>PowerPoint 演示文稿</vt:lpstr>
      <vt:lpstr>PowerPoint 演示文稿</vt:lpstr>
      <vt:lpstr>神经 网络</vt:lpstr>
      <vt:lpstr>PowerPoint 演示文稿</vt:lpstr>
      <vt:lpstr>训练 结果</vt:lpstr>
      <vt:lpstr>PowerPoint 演示文稿</vt:lpstr>
      <vt:lpstr>PowerPoint 演示文稿</vt:lpstr>
      <vt:lpstr>PowerPoint 演示文稿</vt:lpstr>
      <vt:lpstr>分析 总结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Kangstan Jing</cp:lastModifiedBy>
  <cp:revision>154</cp:revision>
  <dcterms:created xsi:type="dcterms:W3CDTF">2019-01-31T14:48:30Z</dcterms:created>
  <dcterms:modified xsi:type="dcterms:W3CDTF">2023-12-29T11:17:27Z</dcterms:modified>
</cp:coreProperties>
</file>